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sldIdLst>
    <p:sldId id="256" r:id="rId6"/>
    <p:sldId id="257" r:id="rId7"/>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7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6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s, Grace" userId="a677ad20-ac46-4c62-b377-28d1e787c5ca" providerId="ADAL" clId="{FFF4C423-A2B7-4EA2-8016-383913924B9D}"/>
    <pc:docChg chg="modSld">
      <pc:chgData name="Brooks, Grace" userId="a677ad20-ac46-4c62-b377-28d1e787c5ca" providerId="ADAL" clId="{FFF4C423-A2B7-4EA2-8016-383913924B9D}" dt="2025-08-08T13:25:08.959" v="15" actId="20577"/>
      <pc:docMkLst>
        <pc:docMk/>
      </pc:docMkLst>
      <pc:sldChg chg="modSp mod">
        <pc:chgData name="Brooks, Grace" userId="a677ad20-ac46-4c62-b377-28d1e787c5ca" providerId="ADAL" clId="{FFF4C423-A2B7-4EA2-8016-383913924B9D}" dt="2025-08-08T13:25:08.959" v="15" actId="20577"/>
        <pc:sldMkLst>
          <pc:docMk/>
          <pc:sldMk cId="2328527298" sldId="257"/>
        </pc:sldMkLst>
        <pc:spChg chg="mod">
          <ac:chgData name="Brooks, Grace" userId="a677ad20-ac46-4c62-b377-28d1e787c5ca" providerId="ADAL" clId="{FFF4C423-A2B7-4EA2-8016-383913924B9D}" dt="2025-08-08T13:25:08.959" v="15" actId="20577"/>
          <ac:spMkLst>
            <pc:docMk/>
            <pc:sldMk cId="2328527298" sldId="257"/>
            <ac:spMk id="11" creationId="{CD8232BA-A8A2-DF40-9AB0-30AF1BFC3C06}"/>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0EA502B2-8315-42CC-B760-2639067C9DB3}"/>
              </a:ext>
            </a:extLst>
          </p:cNvPr>
          <p:cNvPicPr>
            <a:picLocks noChangeAspect="1"/>
          </p:cNvPicPr>
          <p:nvPr userDrawn="1"/>
        </p:nvPicPr>
        <p:blipFill>
          <a:blip r:embed="rId2"/>
          <a:stretch>
            <a:fillRect/>
          </a:stretch>
        </p:blipFill>
        <p:spPr>
          <a:xfrm>
            <a:off x="1" y="0"/>
            <a:ext cx="3571380" cy="7559675"/>
          </a:xfrm>
          <a:prstGeom prst="rect">
            <a:avLst/>
          </a:prstGeom>
        </p:spPr>
      </p:pic>
      <p:pic>
        <p:nvPicPr>
          <p:cNvPr id="8" name="Picture 7" descr="Icon&#10;&#10;Description automatically generated">
            <a:extLst>
              <a:ext uri="{FF2B5EF4-FFF2-40B4-BE49-F238E27FC236}">
                <a16:creationId xmlns:a16="http://schemas.microsoft.com/office/drawing/2014/main" id="{4C0F5320-4968-4B34-B9C9-FD2DB97A6868}"/>
              </a:ext>
            </a:extLst>
          </p:cNvPr>
          <p:cNvPicPr>
            <a:picLocks noChangeAspect="1"/>
          </p:cNvPicPr>
          <p:nvPr userDrawn="1"/>
        </p:nvPicPr>
        <p:blipFill>
          <a:blip r:embed="rId3"/>
          <a:stretch>
            <a:fillRect/>
          </a:stretch>
        </p:blipFill>
        <p:spPr>
          <a:xfrm>
            <a:off x="3565725" y="0"/>
            <a:ext cx="3560363" cy="7559675"/>
          </a:xfrm>
          <a:prstGeom prst="rect">
            <a:avLst/>
          </a:prstGeom>
        </p:spPr>
      </p:pic>
      <p:pic>
        <p:nvPicPr>
          <p:cNvPr id="9" name="Picture 8" descr="Icon&#10;&#10;Description automatically generated">
            <a:extLst>
              <a:ext uri="{FF2B5EF4-FFF2-40B4-BE49-F238E27FC236}">
                <a16:creationId xmlns:a16="http://schemas.microsoft.com/office/drawing/2014/main" id="{0B9BFBCD-32C3-461A-BFE6-9623D9287876}"/>
              </a:ext>
            </a:extLst>
          </p:cNvPr>
          <p:cNvPicPr>
            <a:picLocks noChangeAspect="1"/>
          </p:cNvPicPr>
          <p:nvPr userDrawn="1"/>
        </p:nvPicPr>
        <p:blipFill>
          <a:blip r:embed="rId4"/>
          <a:stretch>
            <a:fillRect/>
          </a:stretch>
        </p:blipFill>
        <p:spPr>
          <a:xfrm>
            <a:off x="7120433" y="0"/>
            <a:ext cx="3571380" cy="7559675"/>
          </a:xfrm>
          <a:prstGeom prst="rect">
            <a:avLst/>
          </a:prstGeom>
        </p:spPr>
      </p:pic>
    </p:spTree>
    <p:extLst>
      <p:ext uri="{BB962C8B-B14F-4D97-AF65-F5344CB8AC3E}">
        <p14:creationId xmlns:p14="http://schemas.microsoft.com/office/powerpoint/2010/main" val="343396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4B21-7EB5-4D8C-B867-9920FBCB4E06}"/>
              </a:ext>
            </a:extLst>
          </p:cNvPr>
          <p:cNvPicPr>
            <a:picLocks noChangeAspect="1"/>
          </p:cNvPicPr>
          <p:nvPr userDrawn="1"/>
        </p:nvPicPr>
        <p:blipFill>
          <a:blip r:embed="rId2"/>
          <a:srcRect/>
          <a:stretch/>
        </p:blipFill>
        <p:spPr>
          <a:xfrm>
            <a:off x="1" y="0"/>
            <a:ext cx="3571380" cy="7559674"/>
          </a:xfrm>
          <a:prstGeom prst="rect">
            <a:avLst/>
          </a:prstGeom>
        </p:spPr>
      </p:pic>
      <p:pic>
        <p:nvPicPr>
          <p:cNvPr id="8" name="Picture 7">
            <a:extLst>
              <a:ext uri="{FF2B5EF4-FFF2-40B4-BE49-F238E27FC236}">
                <a16:creationId xmlns:a16="http://schemas.microsoft.com/office/drawing/2014/main" id="{C20B6239-48FA-42CF-801D-88C454E5CDE1}"/>
              </a:ext>
            </a:extLst>
          </p:cNvPr>
          <p:cNvPicPr>
            <a:picLocks noChangeAspect="1"/>
          </p:cNvPicPr>
          <p:nvPr userDrawn="1"/>
        </p:nvPicPr>
        <p:blipFill>
          <a:blip r:embed="rId3"/>
          <a:srcRect/>
          <a:stretch/>
        </p:blipFill>
        <p:spPr>
          <a:xfrm>
            <a:off x="3565725" y="0"/>
            <a:ext cx="3560363" cy="7559674"/>
          </a:xfrm>
          <a:prstGeom prst="rect">
            <a:avLst/>
          </a:prstGeom>
        </p:spPr>
      </p:pic>
      <p:pic>
        <p:nvPicPr>
          <p:cNvPr id="9" name="Picture 8">
            <a:extLst>
              <a:ext uri="{FF2B5EF4-FFF2-40B4-BE49-F238E27FC236}">
                <a16:creationId xmlns:a16="http://schemas.microsoft.com/office/drawing/2014/main" id="{887F24EB-35DB-44F8-A68F-F7F69320A036}"/>
              </a:ext>
            </a:extLst>
          </p:cNvPr>
          <p:cNvPicPr>
            <a:picLocks noChangeAspect="1"/>
          </p:cNvPicPr>
          <p:nvPr userDrawn="1"/>
        </p:nvPicPr>
        <p:blipFill>
          <a:blip r:embed="rId4"/>
          <a:srcRect/>
          <a:stretch/>
        </p:blipFill>
        <p:spPr>
          <a:xfrm>
            <a:off x="7120433" y="0"/>
            <a:ext cx="3571380" cy="7559674"/>
          </a:xfrm>
          <a:prstGeom prst="rect">
            <a:avLst/>
          </a:prstGeom>
        </p:spPr>
      </p:pic>
    </p:spTree>
    <p:extLst>
      <p:ext uri="{BB962C8B-B14F-4D97-AF65-F5344CB8AC3E}">
        <p14:creationId xmlns:p14="http://schemas.microsoft.com/office/powerpoint/2010/main" val="37731429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7A0C793-47E1-C448-AA05-9B8AF9CD5427}" type="datetimeFigureOut">
              <a:t>8/8/2025</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D11CBE7A-6E2C-5943-A609-FB2FD5E08147}" type="slidenum">
              <a:t>‹#›</a:t>
            </a:fld>
            <a:endParaRPr lang="en-US"/>
          </a:p>
        </p:txBody>
      </p:sp>
    </p:spTree>
    <p:extLst>
      <p:ext uri="{BB962C8B-B14F-4D97-AF65-F5344CB8AC3E}">
        <p14:creationId xmlns:p14="http://schemas.microsoft.com/office/powerpoint/2010/main" val="87238144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portal-uk.digital.computershare.com/unilever/registration/"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53">
            <a:extLst>
              <a:ext uri="{FF2B5EF4-FFF2-40B4-BE49-F238E27FC236}">
                <a16:creationId xmlns:a16="http://schemas.microsoft.com/office/drawing/2014/main" id="{415C9F73-F0BF-4844-A767-99219D544C3B}"/>
              </a:ext>
            </a:extLst>
          </p:cNvPr>
          <p:cNvSpPr txBox="1"/>
          <p:nvPr/>
        </p:nvSpPr>
        <p:spPr>
          <a:xfrm>
            <a:off x="9010905" y="2493808"/>
            <a:ext cx="1204719" cy="805349"/>
          </a:xfrm>
          <a:prstGeom prst="rect">
            <a:avLst/>
          </a:prstGeom>
        </p:spPr>
        <p:txBody>
          <a:bodyPr vert="horz" wrap="square" lIns="0" tIns="35560" rIns="0" bIns="0" rtlCol="0">
            <a:spAutoFit/>
          </a:bodyPr>
          <a:lstStyle/>
          <a:p>
            <a:pPr marR="5080" algn="ctr">
              <a:lnSpc>
                <a:spcPts val="2000"/>
              </a:lnSpc>
            </a:pPr>
            <a:r>
              <a:rPr lang="en-GB" sz="2100" b="1" spc="15">
                <a:solidFill>
                  <a:srgbClr val="0A67B2"/>
                </a:solidFill>
                <a:latin typeface="Unilever Shilling Medium" panose="020B0702020202020204" pitchFamily="34" charset="0"/>
                <a:cs typeface="Unilever Shilling Medium" panose="020B0702020202020204" pitchFamily="34" charset="0"/>
              </a:rPr>
              <a:t>BUY 3</a:t>
            </a:r>
          </a:p>
          <a:p>
            <a:pPr marR="5080" algn="ctr">
              <a:lnSpc>
                <a:spcPts val="2000"/>
              </a:lnSpc>
            </a:pPr>
            <a:r>
              <a:rPr lang="en-GB" sz="2100" b="1" spc="15">
                <a:solidFill>
                  <a:srgbClr val="0A67B2"/>
                </a:solidFill>
                <a:latin typeface="Unilever Shilling Medium" panose="020B0702020202020204" pitchFamily="34" charset="0"/>
                <a:cs typeface="Unilever Shilling Medium" panose="020B0702020202020204" pitchFamily="34" charset="0"/>
              </a:rPr>
              <a:t>GET 1</a:t>
            </a:r>
          </a:p>
          <a:p>
            <a:pPr marR="5080" algn="ctr">
              <a:lnSpc>
                <a:spcPts val="2000"/>
              </a:lnSpc>
            </a:pPr>
            <a:r>
              <a:rPr lang="en-GB" sz="2100" b="1" spc="15">
                <a:solidFill>
                  <a:srgbClr val="0A67B2"/>
                </a:solidFill>
                <a:latin typeface="Unilever Shilling Medium" panose="020B0702020202020204" pitchFamily="34" charset="0"/>
                <a:cs typeface="Unilever Shilling Medium" panose="020B0702020202020204" pitchFamily="34" charset="0"/>
              </a:rPr>
              <a:t>FREE</a:t>
            </a:r>
            <a:endParaRPr sz="2100">
              <a:latin typeface="Unilever Shilling Medium" panose="020B0702020202020204" pitchFamily="34" charset="0"/>
              <a:cs typeface="Unilever Shilling Medium" panose="020B0702020202020204" pitchFamily="34" charset="0"/>
            </a:endParaRPr>
          </a:p>
        </p:txBody>
      </p:sp>
      <p:sp>
        <p:nvSpPr>
          <p:cNvPr id="11" name="object 3">
            <a:extLst>
              <a:ext uri="{FF2B5EF4-FFF2-40B4-BE49-F238E27FC236}">
                <a16:creationId xmlns:a16="http://schemas.microsoft.com/office/drawing/2014/main" id="{F7E8BED2-6C21-8D4F-908D-F248DAF1B427}"/>
              </a:ext>
            </a:extLst>
          </p:cNvPr>
          <p:cNvSpPr txBox="1"/>
          <p:nvPr/>
        </p:nvSpPr>
        <p:spPr>
          <a:xfrm>
            <a:off x="7348251" y="3907876"/>
            <a:ext cx="2689943" cy="781624"/>
          </a:xfrm>
          <a:prstGeom prst="rect">
            <a:avLst/>
          </a:prstGeom>
        </p:spPr>
        <p:txBody>
          <a:bodyPr vert="horz" wrap="square" lIns="0" tIns="12065" rIns="0" bIns="0" rtlCol="0">
            <a:spAutoFit/>
          </a:bodyPr>
          <a:lstStyle/>
          <a:p>
            <a:pPr>
              <a:lnSpc>
                <a:spcPts val="3000"/>
              </a:lnSpc>
            </a:pPr>
            <a:r>
              <a:rPr lang="en-GB" sz="2600" b="1" spc="-25">
                <a:solidFill>
                  <a:schemeClr val="bg1"/>
                </a:solidFill>
                <a:latin typeface="Unilever Shilling Medium" panose="020B0502020202020204" pitchFamily="34" charset="77"/>
                <a:cs typeface="Unilever Shilling Medium" panose="020B0502020202020204" pitchFamily="34" charset="77"/>
              </a:rPr>
              <a:t>WELCOME </a:t>
            </a:r>
            <a:br>
              <a:rPr lang="en-GB" sz="2600" b="1" spc="-25">
                <a:solidFill>
                  <a:schemeClr val="bg1"/>
                </a:solidFill>
                <a:latin typeface="Unilever Shilling Medium" panose="020B0502020202020204" pitchFamily="34" charset="77"/>
                <a:cs typeface="Unilever Shilling Medium" panose="020B0502020202020204" pitchFamily="34" charset="77"/>
              </a:rPr>
            </a:br>
            <a:r>
              <a:rPr lang="en-GB" sz="2600" b="1" spc="-25">
                <a:solidFill>
                  <a:schemeClr val="bg1"/>
                </a:solidFill>
                <a:latin typeface="Unilever Shilling Medium" panose="020B0502020202020204" pitchFamily="34" charset="77"/>
                <a:cs typeface="Unilever Shilling Medium" panose="020B0502020202020204" pitchFamily="34" charset="77"/>
              </a:rPr>
              <a:t>TO SHARES</a:t>
            </a:r>
            <a:endParaRPr sz="2600" b="1">
              <a:solidFill>
                <a:schemeClr val="bg1"/>
              </a:solidFill>
              <a:latin typeface="Unilever Shilling Medium" panose="020B0502020202020204" pitchFamily="34" charset="77"/>
              <a:cs typeface="Unilever Shilling Medium" panose="020B0502020202020204" pitchFamily="34" charset="77"/>
            </a:endParaRPr>
          </a:p>
        </p:txBody>
      </p:sp>
      <p:sp>
        <p:nvSpPr>
          <p:cNvPr id="12" name="object 38">
            <a:extLst>
              <a:ext uri="{FF2B5EF4-FFF2-40B4-BE49-F238E27FC236}">
                <a16:creationId xmlns:a16="http://schemas.microsoft.com/office/drawing/2014/main" id="{2222A39E-946E-0A4F-B8DD-34941366D68E}"/>
              </a:ext>
            </a:extLst>
          </p:cNvPr>
          <p:cNvSpPr txBox="1"/>
          <p:nvPr/>
        </p:nvSpPr>
        <p:spPr>
          <a:xfrm>
            <a:off x="7348251" y="4781230"/>
            <a:ext cx="2467778" cy="1628651"/>
          </a:xfrm>
          <a:prstGeom prst="rect">
            <a:avLst/>
          </a:prstGeom>
        </p:spPr>
        <p:txBody>
          <a:bodyPr vert="horz" wrap="square" lIns="0" tIns="12700" rIns="0" bIns="0" rtlCol="0">
            <a:spAutoFit/>
          </a:bodyPr>
          <a:lstStyle/>
          <a:p>
            <a:pPr>
              <a:spcAft>
                <a:spcPts val="600"/>
              </a:spcAft>
            </a:pPr>
            <a:r>
              <a:rPr lang="en-GB" sz="1000">
                <a:solidFill>
                  <a:schemeClr val="bg1"/>
                </a:solidFill>
                <a:latin typeface="Unilever Shilling" panose="020B0502020202020204" pitchFamily="34" charset="77"/>
                <a:cs typeface="Unilever Shilling" panose="020B0502020202020204" pitchFamily="34" charset="77"/>
              </a:rPr>
              <a:t>SHARES is Unilever’s Global Share Plan. It’s an opportunity to buy shares in Unilever and invest in the business you are helping to build. </a:t>
            </a:r>
          </a:p>
          <a:p>
            <a:pPr>
              <a:spcAft>
                <a:spcPts val="300"/>
              </a:spcAft>
            </a:pPr>
            <a:r>
              <a:rPr lang="en-GB" sz="1000" b="1">
                <a:solidFill>
                  <a:schemeClr val="bg1"/>
                </a:solidFill>
                <a:latin typeface="Unilever Shilling" panose="020B0502020202020204" pitchFamily="34" charset="77"/>
                <a:cs typeface="Unilever Shilling" panose="020B0502020202020204" pitchFamily="34" charset="77"/>
              </a:rPr>
              <a:t>This leaflet explains:</a:t>
            </a:r>
            <a:endParaRPr lang="en-GB" sz="1000">
              <a:solidFill>
                <a:schemeClr val="bg1"/>
              </a:solidFill>
              <a:latin typeface="Unilever Shilling" panose="020B0502020202020204" pitchFamily="34" charset="77"/>
              <a:cs typeface="Unilever Shilling" panose="020B0502020202020204" pitchFamily="34" charset="77"/>
            </a:endParaRPr>
          </a:p>
          <a:p>
            <a:pPr>
              <a:spcAft>
                <a:spcPts val="300"/>
              </a:spcAft>
            </a:pPr>
            <a:r>
              <a:rPr lang="en-GB" sz="1000">
                <a:solidFill>
                  <a:schemeClr val="bg1"/>
                </a:solidFill>
                <a:latin typeface="Unilever Shilling" panose="020B0502020202020204" pitchFamily="34" charset="77"/>
                <a:cs typeface="Unilever Shilling" panose="020B0502020202020204" pitchFamily="34" charset="77"/>
              </a:rPr>
              <a:t>• What it means to be a shareholder</a:t>
            </a:r>
          </a:p>
          <a:p>
            <a:pPr>
              <a:spcAft>
                <a:spcPts val="300"/>
              </a:spcAft>
            </a:pPr>
            <a:r>
              <a:rPr lang="en-GB" sz="1000">
                <a:solidFill>
                  <a:schemeClr val="bg1"/>
                </a:solidFill>
                <a:latin typeface="Unilever Shilling" panose="020B0502020202020204" pitchFamily="34" charset="77"/>
                <a:cs typeface="Unilever Shilling" panose="020B0502020202020204" pitchFamily="34" charset="77"/>
              </a:rPr>
              <a:t>• Why people join SHARES</a:t>
            </a:r>
          </a:p>
          <a:p>
            <a:pPr>
              <a:spcAft>
                <a:spcPts val="300"/>
              </a:spcAft>
            </a:pPr>
            <a:r>
              <a:rPr lang="en-GB" sz="1000">
                <a:solidFill>
                  <a:schemeClr val="bg1"/>
                </a:solidFill>
                <a:latin typeface="Unilever Shilling" panose="020B0502020202020204" pitchFamily="34" charset="77"/>
                <a:cs typeface="Unilever Shilling" panose="020B0502020202020204" pitchFamily="34" charset="77"/>
              </a:rPr>
              <a:t>• How SHARES works</a:t>
            </a:r>
          </a:p>
          <a:p>
            <a:pPr>
              <a:spcAft>
                <a:spcPts val="300"/>
              </a:spcAft>
            </a:pPr>
            <a:r>
              <a:rPr lang="en-GB" sz="1000">
                <a:solidFill>
                  <a:schemeClr val="bg1"/>
                </a:solidFill>
                <a:latin typeface="Unilever Shilling" panose="020B0502020202020204" pitchFamily="34" charset="77"/>
                <a:cs typeface="Unilever Shilling" panose="020B0502020202020204" pitchFamily="34" charset="77"/>
              </a:rPr>
              <a:t>• How you can join</a:t>
            </a:r>
          </a:p>
        </p:txBody>
      </p:sp>
      <p:sp>
        <p:nvSpPr>
          <p:cNvPr id="14" name="object 38">
            <a:extLst>
              <a:ext uri="{FF2B5EF4-FFF2-40B4-BE49-F238E27FC236}">
                <a16:creationId xmlns:a16="http://schemas.microsoft.com/office/drawing/2014/main" id="{1C46A8D1-F643-694E-B7C6-DC1CE7190575}"/>
              </a:ext>
            </a:extLst>
          </p:cNvPr>
          <p:cNvSpPr txBox="1"/>
          <p:nvPr/>
        </p:nvSpPr>
        <p:spPr>
          <a:xfrm>
            <a:off x="7348251" y="6849169"/>
            <a:ext cx="2467778" cy="166712"/>
          </a:xfrm>
          <a:prstGeom prst="rect">
            <a:avLst/>
          </a:prstGeom>
        </p:spPr>
        <p:txBody>
          <a:bodyPr vert="horz" wrap="square" lIns="0" tIns="12700" rIns="0" bIns="0" rtlCol="0">
            <a:spAutoFit/>
          </a:bodyPr>
          <a:lstStyle/>
          <a:p>
            <a:r>
              <a:rPr lang="en-GB" sz="1000" b="1">
                <a:solidFill>
                  <a:schemeClr val="bg1"/>
                </a:solidFill>
                <a:latin typeface="Unilever Shilling" panose="020B0502020202020204" pitchFamily="34" charset="77"/>
                <a:cs typeface="Unilever Shilling" panose="020B0502020202020204" pitchFamily="34" charset="77"/>
              </a:rPr>
              <a:t>Exclusive to WL1</a:t>
            </a:r>
            <a:endParaRPr lang="en-GB" sz="1000">
              <a:solidFill>
                <a:schemeClr val="bg1"/>
              </a:solidFill>
              <a:latin typeface="Unilever Shilling" panose="020B0502020202020204" pitchFamily="34" charset="77"/>
              <a:cs typeface="Unilever Shilling" panose="020B0502020202020204" pitchFamily="34" charset="77"/>
            </a:endParaRPr>
          </a:p>
        </p:txBody>
      </p:sp>
      <p:sp>
        <p:nvSpPr>
          <p:cNvPr id="15" name="object 3">
            <a:extLst>
              <a:ext uri="{FF2B5EF4-FFF2-40B4-BE49-F238E27FC236}">
                <a16:creationId xmlns:a16="http://schemas.microsoft.com/office/drawing/2014/main" id="{AA2E0FB2-8D7C-DE48-86BB-E94351695CAD}"/>
              </a:ext>
            </a:extLst>
          </p:cNvPr>
          <p:cNvSpPr txBox="1"/>
          <p:nvPr/>
        </p:nvSpPr>
        <p:spPr>
          <a:xfrm>
            <a:off x="3965319" y="359450"/>
            <a:ext cx="2847464" cy="525144"/>
          </a:xfrm>
          <a:prstGeom prst="rect">
            <a:avLst/>
          </a:prstGeom>
        </p:spPr>
        <p:txBody>
          <a:bodyPr vert="horz" wrap="square" lIns="0" tIns="12065" rIns="0" bIns="0" rtlCol="0">
            <a:spAutoFit/>
          </a:bodyPr>
          <a:lstStyle/>
          <a:p>
            <a:pPr>
              <a:lnSpc>
                <a:spcPts val="2000"/>
              </a:lnSpc>
            </a:pPr>
            <a:r>
              <a:rPr lang="en-GB" b="1" spc="-25">
                <a:solidFill>
                  <a:schemeClr val="bg1"/>
                </a:solidFill>
                <a:latin typeface="Unilever Shilling Medium" panose="020B0502020202020204" pitchFamily="34" charset="77"/>
                <a:cs typeface="Unilever Shilling Medium" panose="020B0502020202020204" pitchFamily="34" charset="77"/>
              </a:rPr>
              <a:t>HOW TO JOIN SHARES </a:t>
            </a:r>
            <a:br>
              <a:rPr lang="en-GB" b="1" spc="-25">
                <a:solidFill>
                  <a:schemeClr val="bg1"/>
                </a:solidFill>
                <a:latin typeface="Unilever Shilling Medium" panose="020B0502020202020204" pitchFamily="34" charset="77"/>
                <a:cs typeface="Unilever Shilling Medium" panose="020B0502020202020204" pitchFamily="34" charset="77"/>
              </a:rPr>
            </a:br>
            <a:r>
              <a:rPr lang="en-GB" b="1" spc="-25">
                <a:solidFill>
                  <a:schemeClr val="bg1"/>
                </a:solidFill>
                <a:latin typeface="Unilever Shilling Medium" panose="020B0502020202020204" pitchFamily="34" charset="77"/>
                <a:cs typeface="Unilever Shilling Medium" panose="020B0502020202020204" pitchFamily="34" charset="77"/>
              </a:rPr>
              <a:t>– IT’S EASY TO ENROL!</a:t>
            </a:r>
            <a:endParaRPr b="1">
              <a:solidFill>
                <a:schemeClr val="bg1"/>
              </a:solidFill>
              <a:latin typeface="Unilever Shilling Medium" panose="020B0502020202020204" pitchFamily="34" charset="77"/>
              <a:cs typeface="Unilever Shilling Medium" panose="020B0502020202020204" pitchFamily="34" charset="77"/>
            </a:endParaRPr>
          </a:p>
        </p:txBody>
      </p:sp>
      <p:sp>
        <p:nvSpPr>
          <p:cNvPr id="16" name="object 38">
            <a:extLst>
              <a:ext uri="{FF2B5EF4-FFF2-40B4-BE49-F238E27FC236}">
                <a16:creationId xmlns:a16="http://schemas.microsoft.com/office/drawing/2014/main" id="{ECD0CF09-5827-164C-BBF7-D2EDE76E0729}"/>
              </a:ext>
            </a:extLst>
          </p:cNvPr>
          <p:cNvSpPr txBox="1"/>
          <p:nvPr/>
        </p:nvSpPr>
        <p:spPr>
          <a:xfrm>
            <a:off x="3965317" y="951489"/>
            <a:ext cx="2761177" cy="2044149"/>
          </a:xfrm>
          <a:prstGeom prst="rect">
            <a:avLst/>
          </a:prstGeom>
        </p:spPr>
        <p:txBody>
          <a:bodyPr vert="horz" wrap="square" lIns="0" tIns="12700" rIns="0" bIns="0" rtlCol="0">
            <a:spAutoFit/>
          </a:bodyPr>
          <a:lstStyle/>
          <a:p>
            <a:pPr>
              <a:spcAft>
                <a:spcPts val="600"/>
              </a:spcAft>
            </a:pPr>
            <a:r>
              <a:rPr lang="en-GB" sz="900" dirty="0">
                <a:solidFill>
                  <a:schemeClr val="bg1"/>
                </a:solidFill>
                <a:latin typeface="Unilever Shilling" panose="020B0502020202020204" pitchFamily="34" charset="77"/>
                <a:cs typeface="Unilever Shilling" panose="020B0502020202020204" pitchFamily="34" charset="77"/>
              </a:rPr>
              <a:t>Look out for your SHARES invitation! You can also visit </a:t>
            </a:r>
            <a:r>
              <a:rPr lang="en-GB" sz="900" b="1" dirty="0">
                <a:solidFill>
                  <a:schemeClr val="bg1"/>
                </a:solidFill>
                <a:latin typeface="Unilever Shilling" panose="020B0502020202020204" pitchFamily="34" charset="77"/>
                <a:cs typeface="Unilever Shilling" panose="020B0502020202020204" pitchFamily="34" charset="77"/>
              </a:rPr>
              <a:t>www.shareinourfuture.com </a:t>
            </a:r>
            <a:r>
              <a:rPr lang="en-GB" sz="900" dirty="0">
                <a:solidFill>
                  <a:schemeClr val="bg1"/>
                </a:solidFill>
                <a:latin typeface="Unilever Shilling" panose="020B0502020202020204" pitchFamily="34" charset="77"/>
                <a:cs typeface="Unilever Shilling" panose="020B0502020202020204" pitchFamily="34" charset="77"/>
              </a:rPr>
              <a:t>or scan the QR code below for further information on how to enrol. </a:t>
            </a:r>
          </a:p>
          <a:p>
            <a:pPr marL="171450" indent="-171450">
              <a:spcAft>
                <a:spcPts val="600"/>
              </a:spcAft>
              <a:buFont typeface="Arial" panose="020B0604020202020204" pitchFamily="34" charset="0"/>
              <a:buChar char="•"/>
            </a:pPr>
            <a:r>
              <a:rPr lang="en-GB" sz="900" dirty="0">
                <a:solidFill>
                  <a:schemeClr val="bg1"/>
                </a:solidFill>
                <a:latin typeface="Unilever Shilling" panose="020B0502020202020204" pitchFamily="34" charset="77"/>
                <a:cs typeface="Unilever Shilling" panose="020B0502020202020204" pitchFamily="34" charset="77"/>
              </a:rPr>
              <a:t>Computershare USER ID </a:t>
            </a:r>
            <a:br>
              <a:rPr lang="en-GB" sz="900" dirty="0">
                <a:solidFill>
                  <a:schemeClr val="bg1"/>
                </a:solidFill>
                <a:latin typeface="Unilever Shilling" panose="020B0502020202020204" pitchFamily="34" charset="77"/>
                <a:cs typeface="Unilever Shilling" panose="020B0502020202020204" pitchFamily="34" charset="77"/>
              </a:rPr>
            </a:br>
            <a:r>
              <a:rPr lang="en-GB" sz="900" dirty="0">
                <a:solidFill>
                  <a:schemeClr val="bg1"/>
                </a:solidFill>
                <a:latin typeface="Unilever Shilling" panose="020B0502020202020204" pitchFamily="34" charset="77"/>
                <a:cs typeface="Unilever Shilling" panose="020B0502020202020204" pitchFamily="34" charset="77"/>
              </a:rPr>
              <a:t>(displayed at the top of your SHARES invite) </a:t>
            </a:r>
          </a:p>
          <a:p>
            <a:pPr marL="171450" indent="-171450">
              <a:spcAft>
                <a:spcPts val="600"/>
              </a:spcAft>
              <a:buFont typeface="Arial" panose="020B0604020202020204" pitchFamily="34" charset="0"/>
              <a:buChar char="•"/>
            </a:pPr>
            <a:r>
              <a:rPr lang="en-GB" sz="900" dirty="0">
                <a:solidFill>
                  <a:schemeClr val="bg1"/>
                </a:solidFill>
                <a:latin typeface="Unilever Shilling" panose="020B0502020202020204" pitchFamily="34" charset="77"/>
                <a:cs typeface="Unilever Shilling" panose="020B0502020202020204" pitchFamily="34" charset="77"/>
              </a:rPr>
              <a:t>A registered email address and your date of birth</a:t>
            </a:r>
          </a:p>
          <a:p>
            <a:pPr>
              <a:spcAft>
                <a:spcPts val="600"/>
              </a:spcAft>
            </a:pPr>
            <a:r>
              <a:rPr lang="en-GB" sz="900" dirty="0">
                <a:solidFill>
                  <a:schemeClr val="bg1"/>
                </a:solidFill>
                <a:latin typeface="Unilever Shilling" panose="020B0502020202020204" pitchFamily="34" charset="77"/>
                <a:cs typeface="Unilever Shilling" panose="020B0502020202020204" pitchFamily="34" charset="77"/>
              </a:rPr>
              <a:t>If you do not have a registered email </a:t>
            </a:r>
            <a:br>
              <a:rPr lang="en-GB" sz="900" dirty="0">
                <a:solidFill>
                  <a:schemeClr val="bg1"/>
                </a:solidFill>
                <a:latin typeface="Unilever Shilling" panose="020B0502020202020204" pitchFamily="34" charset="77"/>
                <a:cs typeface="Unilever Shilling" panose="020B0502020202020204" pitchFamily="34" charset="77"/>
              </a:rPr>
            </a:br>
            <a:r>
              <a:rPr lang="en-GB" sz="900" dirty="0">
                <a:solidFill>
                  <a:schemeClr val="bg1"/>
                </a:solidFill>
                <a:latin typeface="Unilever Shilling" panose="020B0502020202020204" pitchFamily="34" charset="77"/>
                <a:cs typeface="Unilever Shilling" panose="020B0502020202020204" pitchFamily="34" charset="77"/>
              </a:rPr>
              <a:t>address on Workday, please enrol via  </a:t>
            </a:r>
            <a:r>
              <a:rPr lang="en-GB" sz="900" b="1" dirty="0">
                <a:solidFill>
                  <a:schemeClr val="bg1"/>
                </a:solidFill>
                <a:latin typeface="Unilever Shilling" panose="020B0502020202020204" pitchFamily="34" charset="77"/>
                <a:cs typeface="Unilever Shilling" panose="020B0502020202020204" pitchFamily="34" charset="77"/>
                <a:hlinkClick r:id="rId2">
                  <a:extLst>
                    <a:ext uri="{A12FA001-AC4F-418D-AE19-62706E023703}">
                      <ahyp:hlinkClr xmlns:ahyp="http://schemas.microsoft.com/office/drawing/2018/hyperlinkcolor" val="tx"/>
                    </a:ext>
                  </a:extLst>
                </a:hlinkClick>
              </a:rPr>
              <a:t>https://portaluk.digital.computershare.com/unilever/registration/</a:t>
            </a:r>
            <a:r>
              <a:rPr lang="en-GB" sz="900" b="1" dirty="0">
                <a:solidFill>
                  <a:schemeClr val="bg1"/>
                </a:solidFill>
                <a:latin typeface="Unilever Shilling" panose="020B0502020202020204" pitchFamily="34" charset="77"/>
                <a:cs typeface="Unilever Shilling" panose="020B0502020202020204" pitchFamily="34" charset="77"/>
              </a:rPr>
              <a:t> </a:t>
            </a:r>
            <a:r>
              <a:rPr lang="en-GB" sz="900" dirty="0">
                <a:solidFill>
                  <a:schemeClr val="bg1"/>
                </a:solidFill>
                <a:latin typeface="Unilever Shilling" panose="020B0502020202020204" pitchFamily="34" charset="77"/>
                <a:cs typeface="Unilever Shilling" panose="020B0502020202020204" pitchFamily="34" charset="77"/>
              </a:rPr>
              <a:t>and follow the  steps accordingly.</a:t>
            </a:r>
          </a:p>
        </p:txBody>
      </p:sp>
      <p:sp>
        <p:nvSpPr>
          <p:cNvPr id="17" name="object 3">
            <a:extLst>
              <a:ext uri="{FF2B5EF4-FFF2-40B4-BE49-F238E27FC236}">
                <a16:creationId xmlns:a16="http://schemas.microsoft.com/office/drawing/2014/main" id="{1D2B6529-3A05-0941-9A81-1B152737C922}"/>
              </a:ext>
            </a:extLst>
          </p:cNvPr>
          <p:cNvSpPr txBox="1"/>
          <p:nvPr/>
        </p:nvSpPr>
        <p:spPr>
          <a:xfrm>
            <a:off x="3952745" y="3369274"/>
            <a:ext cx="2983338" cy="525144"/>
          </a:xfrm>
          <a:prstGeom prst="rect">
            <a:avLst/>
          </a:prstGeom>
        </p:spPr>
        <p:txBody>
          <a:bodyPr vert="horz" wrap="square" lIns="0" tIns="12065" rIns="0" bIns="0" rtlCol="0">
            <a:spAutoFit/>
          </a:bodyPr>
          <a:lstStyle/>
          <a:p>
            <a:pPr>
              <a:lnSpc>
                <a:spcPts val="2000"/>
              </a:lnSpc>
            </a:pPr>
            <a:r>
              <a:rPr lang="en-GB" b="1" spc="-25">
                <a:solidFill>
                  <a:schemeClr val="bg1"/>
                </a:solidFill>
                <a:latin typeface="Unilever Shilling Medium" panose="020B0502020202020204" pitchFamily="34" charset="77"/>
                <a:cs typeface="Unilever Shilling Medium" panose="020B0502020202020204" pitchFamily="34" charset="77"/>
              </a:rPr>
              <a:t>HERE ARE SOME REASONS WHY PEOPLE JOIN SHARES</a:t>
            </a:r>
            <a:endParaRPr b="1">
              <a:solidFill>
                <a:schemeClr val="bg1"/>
              </a:solidFill>
              <a:latin typeface="Unilever Shilling Medium" panose="020B0502020202020204" pitchFamily="34" charset="77"/>
              <a:cs typeface="Unilever Shilling Medium" panose="020B0502020202020204" pitchFamily="34" charset="77"/>
            </a:endParaRPr>
          </a:p>
        </p:txBody>
      </p:sp>
      <p:sp>
        <p:nvSpPr>
          <p:cNvPr id="18" name="object 38">
            <a:extLst>
              <a:ext uri="{FF2B5EF4-FFF2-40B4-BE49-F238E27FC236}">
                <a16:creationId xmlns:a16="http://schemas.microsoft.com/office/drawing/2014/main" id="{AE14E5D8-2221-654B-B1DC-E165DCDA06B3}"/>
              </a:ext>
            </a:extLst>
          </p:cNvPr>
          <p:cNvSpPr txBox="1"/>
          <p:nvPr/>
        </p:nvSpPr>
        <p:spPr>
          <a:xfrm>
            <a:off x="3952743" y="3956564"/>
            <a:ext cx="2761177" cy="2044149"/>
          </a:xfrm>
          <a:prstGeom prst="rect">
            <a:avLst/>
          </a:prstGeom>
        </p:spPr>
        <p:txBody>
          <a:bodyPr vert="horz" wrap="square" lIns="0" tIns="12700" rIns="0" bIns="0" rtlCol="0">
            <a:spAutoFit/>
          </a:bodyPr>
          <a:lstStyle/>
          <a:p>
            <a:pPr marL="171450" indent="-171450">
              <a:spcAft>
                <a:spcPts val="600"/>
              </a:spcAft>
              <a:buFont typeface="Arial" panose="020B0604020202020204" pitchFamily="34" charset="0"/>
              <a:buChar char="•"/>
            </a:pPr>
            <a:r>
              <a:rPr lang="en-GB" sz="900">
                <a:solidFill>
                  <a:schemeClr val="bg1"/>
                </a:solidFill>
                <a:latin typeface="Unilever Shilling" panose="020B0502020202020204" pitchFamily="34" charset="77"/>
                <a:cs typeface="Unilever Shilling" panose="020B0502020202020204" pitchFamily="34" charset="77"/>
              </a:rPr>
              <a:t>For every 3 shares that you buy, Unilever gives you 1 share free! These ‘Match Shares’ help to build your investment.</a:t>
            </a:r>
          </a:p>
          <a:p>
            <a:pPr marL="171450" indent="-171450">
              <a:spcAft>
                <a:spcPts val="600"/>
              </a:spcAft>
              <a:buFont typeface="Arial" panose="020B0604020202020204" pitchFamily="34" charset="0"/>
              <a:buChar char="•"/>
            </a:pPr>
            <a:r>
              <a:rPr lang="en-GB" sz="900">
                <a:solidFill>
                  <a:schemeClr val="bg1"/>
                </a:solidFill>
                <a:latin typeface="Unilever Shilling" panose="020B0502020202020204" pitchFamily="34" charset="77"/>
                <a:cs typeface="Unilever Shilling" panose="020B0502020202020204" pitchFamily="34" charset="77"/>
              </a:rPr>
              <a:t>Joining SHARES is a way of investing in the company that you are helping to build. It supports our company to grow, helping to create a brighter future for all of us.</a:t>
            </a:r>
          </a:p>
          <a:p>
            <a:pPr marL="171450" indent="-171450">
              <a:spcAft>
                <a:spcPts val="600"/>
              </a:spcAft>
              <a:buFont typeface="Arial" panose="020B0604020202020204" pitchFamily="34" charset="0"/>
              <a:buChar char="•"/>
            </a:pPr>
            <a:r>
              <a:rPr lang="en-GB" sz="900">
                <a:solidFill>
                  <a:schemeClr val="bg1"/>
                </a:solidFill>
                <a:latin typeface="Unilever Shilling" panose="020B0502020202020204" pitchFamily="34" charset="77"/>
                <a:cs typeface="Unilever Shilling" panose="020B0502020202020204" pitchFamily="34" charset="77"/>
              </a:rPr>
              <a:t>It's affordable – you can contribute from as little as €10 each month.</a:t>
            </a:r>
          </a:p>
          <a:p>
            <a:pPr marL="171450" indent="-171450">
              <a:spcAft>
                <a:spcPts val="600"/>
              </a:spcAft>
              <a:buFont typeface="Arial" panose="020B0604020202020204" pitchFamily="34" charset="0"/>
              <a:buChar char="•"/>
            </a:pPr>
            <a:r>
              <a:rPr lang="en-GB" sz="900">
                <a:solidFill>
                  <a:schemeClr val="bg1"/>
                </a:solidFill>
                <a:latin typeface="Unilever Shilling" panose="020B0502020202020204" pitchFamily="34" charset="77"/>
                <a:cs typeface="Unilever Shilling" panose="020B0502020202020204" pitchFamily="34" charset="77"/>
              </a:rPr>
              <a:t>It’s easy to take part – once you’ve enrolled we’ll take your contributions from your pay each month and purchase the shares on your behalf each quarter!</a:t>
            </a:r>
          </a:p>
        </p:txBody>
      </p:sp>
      <p:sp>
        <p:nvSpPr>
          <p:cNvPr id="19" name="object 53">
            <a:extLst>
              <a:ext uri="{FF2B5EF4-FFF2-40B4-BE49-F238E27FC236}">
                <a16:creationId xmlns:a16="http://schemas.microsoft.com/office/drawing/2014/main" id="{4F984DD1-D699-9F40-979A-1C03CBB48169}"/>
              </a:ext>
            </a:extLst>
          </p:cNvPr>
          <p:cNvSpPr txBox="1"/>
          <p:nvPr/>
        </p:nvSpPr>
        <p:spPr>
          <a:xfrm>
            <a:off x="1125724" y="5532002"/>
            <a:ext cx="1204719" cy="997709"/>
          </a:xfrm>
          <a:prstGeom prst="rect">
            <a:avLst/>
          </a:prstGeom>
        </p:spPr>
        <p:txBody>
          <a:bodyPr vert="horz" wrap="square" lIns="0" tIns="35560" rIns="0" bIns="0" rtlCol="0">
            <a:spAutoFit/>
          </a:bodyPr>
          <a:lstStyle/>
          <a:p>
            <a:pPr marR="5080" algn="ctr">
              <a:lnSpc>
                <a:spcPts val="1500"/>
              </a:lnSpc>
            </a:pPr>
            <a:r>
              <a:rPr lang="en-GB" sz="1600" b="1" spc="15">
                <a:solidFill>
                  <a:srgbClr val="0A67B2"/>
                </a:solidFill>
                <a:latin typeface="Unilever Shilling Medium" panose="020B0702020202020204" pitchFamily="34" charset="0"/>
                <a:cs typeface="Unilever Shilling Medium" panose="020B0702020202020204" pitchFamily="34" charset="0"/>
              </a:rPr>
              <a:t>INVEST FROM </a:t>
            </a:r>
            <a:br>
              <a:rPr lang="en-GB" sz="1600" b="1" spc="15">
                <a:solidFill>
                  <a:srgbClr val="0A67B2"/>
                </a:solidFill>
                <a:latin typeface="Unilever Shilling Medium" panose="020B0702020202020204" pitchFamily="34" charset="0"/>
                <a:cs typeface="Unilever Shilling Medium" panose="020B0702020202020204" pitchFamily="34" charset="0"/>
              </a:rPr>
            </a:br>
            <a:r>
              <a:rPr lang="en-GB" sz="1600" b="1" spc="15">
                <a:solidFill>
                  <a:srgbClr val="0A67B2"/>
                </a:solidFill>
                <a:latin typeface="Unilever Shilling Medium" panose="020B0702020202020204" pitchFamily="34" charset="0"/>
                <a:cs typeface="Unilever Shilling Medium" panose="020B0702020202020204" pitchFamily="34" charset="0"/>
              </a:rPr>
              <a:t>JUST </a:t>
            </a:r>
            <a:r>
              <a:rPr lang="en-GB" sz="1600" b="1">
                <a:solidFill>
                  <a:srgbClr val="0A67B2"/>
                </a:solidFill>
                <a:latin typeface="Unilever Shilling Medium" panose="020B0702020202020204" pitchFamily="34" charset="0"/>
                <a:cs typeface="Unilever Shilling Medium" panose="020B0702020202020204" pitchFamily="34" charset="0"/>
              </a:rPr>
              <a:t>€10 </a:t>
            </a:r>
            <a:br>
              <a:rPr lang="en-GB" sz="1600" b="1">
                <a:solidFill>
                  <a:srgbClr val="0A67B2"/>
                </a:solidFill>
                <a:latin typeface="Unilever Shilling Medium" panose="020B0702020202020204" pitchFamily="34" charset="0"/>
                <a:cs typeface="Unilever Shilling Medium" panose="020B0702020202020204" pitchFamily="34" charset="0"/>
              </a:rPr>
            </a:br>
            <a:r>
              <a:rPr lang="en-GB" sz="1600" b="1">
                <a:solidFill>
                  <a:srgbClr val="0A67B2"/>
                </a:solidFill>
                <a:latin typeface="Unilever Shilling Medium" panose="020B0702020202020204" pitchFamily="34" charset="0"/>
                <a:cs typeface="Unilever Shilling Medium" panose="020B0702020202020204" pitchFamily="34" charset="0"/>
              </a:rPr>
              <a:t>A MONTH</a:t>
            </a:r>
          </a:p>
          <a:p>
            <a:pPr marR="5080" algn="ctr">
              <a:lnSpc>
                <a:spcPts val="1500"/>
              </a:lnSpc>
            </a:pPr>
            <a:endParaRPr sz="1600" b="1">
              <a:solidFill>
                <a:srgbClr val="0A67B2"/>
              </a:solidFill>
              <a:latin typeface="Unilever Shilling" panose="020B0502020202020204" pitchFamily="34" charset="77"/>
              <a:cs typeface="Unilever Shilling" panose="020B0502020202020204" pitchFamily="34" charset="77"/>
            </a:endParaRPr>
          </a:p>
        </p:txBody>
      </p:sp>
      <p:sp>
        <p:nvSpPr>
          <p:cNvPr id="20" name="object 3">
            <a:extLst>
              <a:ext uri="{FF2B5EF4-FFF2-40B4-BE49-F238E27FC236}">
                <a16:creationId xmlns:a16="http://schemas.microsoft.com/office/drawing/2014/main" id="{BC7DBDCF-669A-4844-AD9E-F4459AAC2A4D}"/>
              </a:ext>
            </a:extLst>
          </p:cNvPr>
          <p:cNvSpPr txBox="1"/>
          <p:nvPr/>
        </p:nvSpPr>
        <p:spPr>
          <a:xfrm>
            <a:off x="431132" y="359450"/>
            <a:ext cx="2847464" cy="525144"/>
          </a:xfrm>
          <a:prstGeom prst="rect">
            <a:avLst/>
          </a:prstGeom>
        </p:spPr>
        <p:txBody>
          <a:bodyPr vert="horz" wrap="square" lIns="0" tIns="12065" rIns="0" bIns="0" rtlCol="0">
            <a:spAutoFit/>
          </a:bodyPr>
          <a:lstStyle/>
          <a:p>
            <a:pPr>
              <a:lnSpc>
                <a:spcPts val="2000"/>
              </a:lnSpc>
            </a:pPr>
            <a:r>
              <a:rPr lang="en-GB" b="1" spc="-25">
                <a:solidFill>
                  <a:schemeClr val="bg1"/>
                </a:solidFill>
                <a:latin typeface="Unilever Shilling Medium" panose="020B0502020202020204" pitchFamily="34" charset="77"/>
                <a:cs typeface="Unilever Shilling Medium" panose="020B0502020202020204" pitchFamily="34" charset="77"/>
              </a:rPr>
              <a:t>WHAT IT MEANS </a:t>
            </a:r>
            <a:br>
              <a:rPr lang="en-GB" b="1" spc="-25">
                <a:solidFill>
                  <a:schemeClr val="bg1"/>
                </a:solidFill>
                <a:latin typeface="Unilever Shilling Medium" panose="020B0502020202020204" pitchFamily="34" charset="77"/>
                <a:cs typeface="Unilever Shilling Medium" panose="020B0502020202020204" pitchFamily="34" charset="77"/>
              </a:rPr>
            </a:br>
            <a:r>
              <a:rPr lang="en-GB" b="1" spc="-25">
                <a:solidFill>
                  <a:schemeClr val="bg1"/>
                </a:solidFill>
                <a:latin typeface="Unilever Shilling Medium" panose="020B0502020202020204" pitchFamily="34" charset="77"/>
                <a:cs typeface="Unilever Shilling Medium" panose="020B0502020202020204" pitchFamily="34" charset="77"/>
              </a:rPr>
              <a:t>TO BE A SHAREHOLDER</a:t>
            </a:r>
            <a:endParaRPr b="1">
              <a:solidFill>
                <a:schemeClr val="bg1"/>
              </a:solidFill>
              <a:latin typeface="Unilever Shilling Medium" panose="020B0502020202020204" pitchFamily="34" charset="77"/>
              <a:cs typeface="Unilever Shilling Medium" panose="020B0502020202020204" pitchFamily="34" charset="77"/>
            </a:endParaRPr>
          </a:p>
        </p:txBody>
      </p:sp>
      <p:sp>
        <p:nvSpPr>
          <p:cNvPr id="21" name="object 38">
            <a:extLst>
              <a:ext uri="{FF2B5EF4-FFF2-40B4-BE49-F238E27FC236}">
                <a16:creationId xmlns:a16="http://schemas.microsoft.com/office/drawing/2014/main" id="{AF899185-530A-9846-AFC8-C320B35226DA}"/>
              </a:ext>
            </a:extLst>
          </p:cNvPr>
          <p:cNvSpPr txBox="1"/>
          <p:nvPr/>
        </p:nvSpPr>
        <p:spPr>
          <a:xfrm>
            <a:off x="431130" y="951489"/>
            <a:ext cx="2761177" cy="2259593"/>
          </a:xfrm>
          <a:prstGeom prst="rect">
            <a:avLst/>
          </a:prstGeom>
        </p:spPr>
        <p:txBody>
          <a:bodyPr vert="horz" wrap="square" lIns="0" tIns="12700" rIns="0" bIns="0" rtlCol="0">
            <a:spAutoFit/>
          </a:bodyPr>
          <a:lstStyle/>
          <a:p>
            <a:pPr marL="171450" indent="-171450">
              <a:spcAft>
                <a:spcPts val="600"/>
              </a:spcAft>
              <a:buFont typeface="Arial" panose="020B0604020202020204" pitchFamily="34" charset="0"/>
              <a:buChar char="•"/>
            </a:pPr>
            <a:r>
              <a:rPr lang="en-GB" sz="900">
                <a:solidFill>
                  <a:schemeClr val="bg1"/>
                </a:solidFill>
                <a:latin typeface="Unilever Shilling" panose="020B0502020202020204" pitchFamily="34" charset="77"/>
                <a:cs typeface="Unilever Shilling" panose="020B0502020202020204" pitchFamily="34" charset="77"/>
              </a:rPr>
              <a:t>When you buy shares, you become a shareholder: you own part of our company. </a:t>
            </a:r>
          </a:p>
          <a:p>
            <a:pPr marL="171450" indent="-171450">
              <a:spcAft>
                <a:spcPts val="600"/>
              </a:spcAft>
              <a:buFont typeface="Arial" panose="020B0604020202020204" pitchFamily="34" charset="0"/>
              <a:buChar char="•"/>
            </a:pPr>
            <a:r>
              <a:rPr lang="en-GB" sz="900">
                <a:solidFill>
                  <a:schemeClr val="bg1"/>
                </a:solidFill>
                <a:latin typeface="Unilever Shilling" panose="020B0502020202020204" pitchFamily="34" charset="77"/>
                <a:cs typeface="Unilever Shilling" panose="020B0502020202020204" pitchFamily="34" charset="77"/>
              </a:rPr>
              <a:t>As an owner, you are entitled to receive dividends and vote at Unilever shareholder meetings.</a:t>
            </a:r>
          </a:p>
          <a:p>
            <a:pPr marL="171450" indent="-171450">
              <a:spcAft>
                <a:spcPts val="600"/>
              </a:spcAft>
              <a:buFont typeface="Arial" panose="020B0604020202020204" pitchFamily="34" charset="0"/>
              <a:buChar char="•"/>
            </a:pPr>
            <a:r>
              <a:rPr lang="en-GB" sz="900">
                <a:solidFill>
                  <a:schemeClr val="bg1"/>
                </a:solidFill>
                <a:latin typeface="Unilever Shilling" panose="020B0502020202020204" pitchFamily="34" charset="77"/>
                <a:cs typeface="Unilever Shilling" panose="020B0502020202020204" pitchFamily="34" charset="77"/>
              </a:rPr>
              <a:t>The amount of dividends you can earn and the votes you can make increases with every additional share you own.</a:t>
            </a:r>
          </a:p>
          <a:p>
            <a:pPr marL="171450" indent="-171450">
              <a:spcAft>
                <a:spcPts val="600"/>
              </a:spcAft>
              <a:buFont typeface="Arial" panose="020B0604020202020204" pitchFamily="34" charset="0"/>
              <a:buChar char="•"/>
            </a:pPr>
            <a:r>
              <a:rPr lang="en-GB" sz="900">
                <a:solidFill>
                  <a:schemeClr val="bg1"/>
                </a:solidFill>
                <a:latin typeface="Unilever Shilling" panose="020B0502020202020204" pitchFamily="34" charset="77"/>
                <a:cs typeface="Unilever Shilling" panose="020B0502020202020204" pitchFamily="34" charset="77"/>
              </a:rPr>
              <a:t>If the value of our company grows your shares can grow in value, too.</a:t>
            </a:r>
          </a:p>
          <a:p>
            <a:pPr marL="171450" indent="-171450">
              <a:spcAft>
                <a:spcPts val="600"/>
              </a:spcAft>
              <a:buFont typeface="Arial" panose="020B0604020202020204" pitchFamily="34" charset="0"/>
              <a:buChar char="•"/>
            </a:pPr>
            <a:r>
              <a:rPr lang="en-GB" sz="900">
                <a:solidFill>
                  <a:schemeClr val="bg1"/>
                </a:solidFill>
                <a:latin typeface="Unilever Shilling" panose="020B0502020202020204" pitchFamily="34" charset="77"/>
                <a:cs typeface="Unilever Shilling" panose="020B0502020202020204" pitchFamily="34" charset="77"/>
              </a:rPr>
              <a:t>The future value of your shares cannot be predicted. Over time the value of our company may increase in value, decrease in value or stay the same.</a:t>
            </a:r>
          </a:p>
        </p:txBody>
      </p:sp>
      <p:sp>
        <p:nvSpPr>
          <p:cNvPr id="23" name="object 38">
            <a:extLst>
              <a:ext uri="{FF2B5EF4-FFF2-40B4-BE49-F238E27FC236}">
                <a16:creationId xmlns:a16="http://schemas.microsoft.com/office/drawing/2014/main" id="{027390AE-4E8F-7340-B190-C8454F04369D}"/>
              </a:ext>
            </a:extLst>
          </p:cNvPr>
          <p:cNvSpPr txBox="1"/>
          <p:nvPr/>
        </p:nvSpPr>
        <p:spPr>
          <a:xfrm>
            <a:off x="4652655" y="6695280"/>
            <a:ext cx="2467778" cy="320601"/>
          </a:xfrm>
          <a:prstGeom prst="rect">
            <a:avLst/>
          </a:prstGeom>
        </p:spPr>
        <p:txBody>
          <a:bodyPr vert="horz" wrap="square" lIns="0" tIns="12700" rIns="0" bIns="0" rtlCol="0">
            <a:spAutoFit/>
          </a:bodyPr>
          <a:lstStyle/>
          <a:p>
            <a:r>
              <a:rPr lang="en-GB" sz="1000">
                <a:solidFill>
                  <a:schemeClr val="bg1"/>
                </a:solidFill>
                <a:latin typeface="Unilever Shilling" panose="020B0502020202020204" pitchFamily="34" charset="77"/>
                <a:cs typeface="Unilever Shilling" panose="020B0502020202020204" pitchFamily="34" charset="77"/>
              </a:rPr>
              <a:t>For more information go to:</a:t>
            </a:r>
            <a:r>
              <a:rPr lang="en-GB" sz="1000" b="1">
                <a:solidFill>
                  <a:schemeClr val="bg1"/>
                </a:solidFill>
                <a:latin typeface="Unilever Shilling" panose="020B0502020202020204" pitchFamily="34" charset="77"/>
                <a:cs typeface="Unilever Shilling" panose="020B0502020202020204" pitchFamily="34" charset="77"/>
              </a:rPr>
              <a:t> </a:t>
            </a:r>
            <a:endParaRPr lang="en-GB" sz="1000">
              <a:solidFill>
                <a:schemeClr val="bg1"/>
              </a:solidFill>
              <a:latin typeface="Unilever Shilling" panose="020B0502020202020204" pitchFamily="34" charset="77"/>
              <a:cs typeface="Unilever Shilling" panose="020B0502020202020204" pitchFamily="34" charset="77"/>
            </a:endParaRPr>
          </a:p>
          <a:p>
            <a:r>
              <a:rPr lang="en-GB" sz="1000" b="1">
                <a:solidFill>
                  <a:schemeClr val="bg1"/>
                </a:solidFill>
                <a:latin typeface="Unilever Shilling" panose="020B0502020202020204" pitchFamily="34" charset="77"/>
                <a:cs typeface="Unilever Shilling" panose="020B0502020202020204" pitchFamily="34" charset="77"/>
              </a:rPr>
              <a:t>shareinourfuture.com</a:t>
            </a:r>
            <a:endParaRPr lang="en-GB" sz="1000">
              <a:solidFill>
                <a:schemeClr val="bg1"/>
              </a:solidFill>
              <a:latin typeface="Unilever Shilling" panose="020B0502020202020204" pitchFamily="34" charset="77"/>
              <a:cs typeface="Unilever Shilling" panose="020B0502020202020204" pitchFamily="34" charset="77"/>
            </a:endParaRPr>
          </a:p>
        </p:txBody>
      </p:sp>
    </p:spTree>
    <p:extLst>
      <p:ext uri="{BB962C8B-B14F-4D97-AF65-F5344CB8AC3E}">
        <p14:creationId xmlns:p14="http://schemas.microsoft.com/office/powerpoint/2010/main" val="282380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41120E9A-9F95-AD4A-A86A-2494EE0B32D0}"/>
              </a:ext>
            </a:extLst>
          </p:cNvPr>
          <p:cNvSpPr txBox="1"/>
          <p:nvPr/>
        </p:nvSpPr>
        <p:spPr>
          <a:xfrm>
            <a:off x="431132" y="567109"/>
            <a:ext cx="2847464" cy="268663"/>
          </a:xfrm>
          <a:prstGeom prst="rect">
            <a:avLst/>
          </a:prstGeom>
        </p:spPr>
        <p:txBody>
          <a:bodyPr vert="horz" wrap="square" lIns="0" tIns="12065" rIns="0" bIns="0" rtlCol="0">
            <a:spAutoFit/>
          </a:bodyPr>
          <a:lstStyle/>
          <a:p>
            <a:pPr>
              <a:lnSpc>
                <a:spcPts val="2000"/>
              </a:lnSpc>
            </a:pPr>
            <a:r>
              <a:rPr lang="en-GB" b="1" spc="-25">
                <a:solidFill>
                  <a:schemeClr val="bg1"/>
                </a:solidFill>
                <a:latin typeface="Unilever Shilling Medium" panose="020B0502020202020204" pitchFamily="34" charset="77"/>
                <a:cs typeface="Unilever Shilling Medium" panose="020B0502020202020204" pitchFamily="34" charset="77"/>
              </a:rPr>
              <a:t>HOW SHARES WORKS</a:t>
            </a:r>
            <a:endParaRPr b="1">
              <a:solidFill>
                <a:schemeClr val="bg1"/>
              </a:solidFill>
              <a:latin typeface="Unilever Shilling Medium" panose="020B0502020202020204" pitchFamily="34" charset="77"/>
              <a:cs typeface="Unilever Shilling Medium" panose="020B0502020202020204" pitchFamily="34" charset="77"/>
            </a:endParaRPr>
          </a:p>
        </p:txBody>
      </p:sp>
      <p:sp>
        <p:nvSpPr>
          <p:cNvPr id="11" name="object 38">
            <a:extLst>
              <a:ext uri="{FF2B5EF4-FFF2-40B4-BE49-F238E27FC236}">
                <a16:creationId xmlns:a16="http://schemas.microsoft.com/office/drawing/2014/main" id="{CD8232BA-A8A2-DF40-9AB0-30AF1BFC3C06}"/>
              </a:ext>
            </a:extLst>
          </p:cNvPr>
          <p:cNvSpPr txBox="1"/>
          <p:nvPr/>
        </p:nvSpPr>
        <p:spPr>
          <a:xfrm>
            <a:off x="431130" y="951489"/>
            <a:ext cx="2761177" cy="5121915"/>
          </a:xfrm>
          <a:prstGeom prst="rect">
            <a:avLst/>
          </a:prstGeom>
        </p:spPr>
        <p:txBody>
          <a:bodyPr vert="horz" wrap="square" lIns="0" tIns="12700" rIns="0" bIns="0" rtlCol="0" anchor="t">
            <a:spAutoFit/>
          </a:bodyPr>
          <a:lstStyle/>
          <a:p>
            <a:pPr marL="228600" indent="-228600">
              <a:spcAft>
                <a:spcPts val="600"/>
              </a:spcAft>
              <a:buSzPct val="150000"/>
              <a:buFont typeface="+mj-lt"/>
              <a:buAutoNum type="arabicPeriod"/>
            </a:pPr>
            <a:r>
              <a:rPr lang="en-GB" sz="900" dirty="0">
                <a:solidFill>
                  <a:schemeClr val="bg1"/>
                </a:solidFill>
                <a:latin typeface="Unilever Shilling" panose="020B0502020202020204" pitchFamily="34" charset="77"/>
                <a:cs typeface="Unilever Shilling" panose="020B0502020202020204" pitchFamily="34" charset="77"/>
              </a:rPr>
              <a:t>You decide how much you want to invest between €10 and €200 a month (or the equivalent in your local currency).</a:t>
            </a:r>
          </a:p>
          <a:p>
            <a:pPr marL="228600" indent="-228600">
              <a:spcAft>
                <a:spcPts val="600"/>
              </a:spcAft>
              <a:buSzPct val="150000"/>
              <a:buFont typeface="+mj-lt"/>
              <a:buAutoNum type="arabicPeriod"/>
            </a:pPr>
            <a:r>
              <a:rPr lang="en-GB" sz="900" dirty="0">
                <a:solidFill>
                  <a:schemeClr val="bg1"/>
                </a:solidFill>
                <a:latin typeface="Unilever Shilling"/>
                <a:cs typeface="Unilever Shilling" panose="020B0502020202020204" pitchFamily="34" charset="77"/>
              </a:rPr>
              <a:t>Enrol during the enrolment period. This runs from 03 – 24</a:t>
            </a:r>
            <a:r>
              <a:rPr lang="en-GB" sz="900" dirty="0">
                <a:solidFill>
                  <a:srgbClr val="FF0000"/>
                </a:solidFill>
                <a:latin typeface="Unilever Shilling"/>
                <a:cs typeface="Unilever Shilling" panose="020B0502020202020204" pitchFamily="34" charset="77"/>
              </a:rPr>
              <a:t> </a:t>
            </a:r>
            <a:r>
              <a:rPr lang="en-GB" sz="900" dirty="0">
                <a:solidFill>
                  <a:schemeClr val="bg1"/>
                </a:solidFill>
                <a:latin typeface="Unilever Shilling"/>
                <a:cs typeface="Unilever Shilling" panose="020B0502020202020204" pitchFamily="34" charset="77"/>
              </a:rPr>
              <a:t>November 2025. If you enrol in November 2025, your contributions will start being made in January 2026. If you do not enrol in </a:t>
            </a:r>
            <a:r>
              <a:rPr lang="en-GB" sz="900">
                <a:solidFill>
                  <a:schemeClr val="bg1"/>
                </a:solidFill>
                <a:latin typeface="Unilever Shilling"/>
                <a:cs typeface="Unilever Shilling" panose="020B0502020202020204" pitchFamily="34" charset="77"/>
              </a:rPr>
              <a:t>November 2025, </a:t>
            </a:r>
            <a:r>
              <a:rPr lang="en-GB" sz="900" dirty="0">
                <a:solidFill>
                  <a:schemeClr val="bg1"/>
                </a:solidFill>
                <a:latin typeface="Unilever Shilling"/>
                <a:cs typeface="Unilever Shilling" panose="020B0502020202020204" pitchFamily="34" charset="77"/>
              </a:rPr>
              <a:t>you will have to wait until </a:t>
            </a:r>
            <a:r>
              <a:rPr lang="en-GB" sz="900">
                <a:solidFill>
                  <a:schemeClr val="bg1"/>
                </a:solidFill>
                <a:latin typeface="Unilever Shilling"/>
                <a:cs typeface="Unilever Shilling" panose="020B0502020202020204" pitchFamily="34" charset="77"/>
              </a:rPr>
              <a:t>November 2026 </a:t>
            </a:r>
            <a:r>
              <a:rPr lang="en-GB" sz="900" dirty="0">
                <a:solidFill>
                  <a:schemeClr val="bg1"/>
                </a:solidFill>
                <a:latin typeface="Unilever Shilling"/>
                <a:cs typeface="Unilever Shilling" panose="020B0502020202020204" pitchFamily="34" charset="77"/>
              </a:rPr>
              <a:t>to enrol </a:t>
            </a:r>
            <a:r>
              <a:rPr lang="en-GB" sz="900">
                <a:solidFill>
                  <a:schemeClr val="bg1"/>
                </a:solidFill>
                <a:latin typeface="Unilever Shilling"/>
                <a:cs typeface="Unilever Shilling" panose="020B0502020202020204" pitchFamily="34" charset="77"/>
              </a:rPr>
              <a:t>for 2027.</a:t>
            </a:r>
            <a:endParaRPr lang="en-GB" sz="900" dirty="0">
              <a:solidFill>
                <a:schemeClr val="bg1"/>
              </a:solidFill>
              <a:latin typeface="Unilever Shilling"/>
              <a:cs typeface="Unilever Shilling" panose="020B0502020202020204" pitchFamily="34" charset="77"/>
            </a:endParaRPr>
          </a:p>
          <a:p>
            <a:pPr marL="228600" indent="-228600">
              <a:spcAft>
                <a:spcPts val="600"/>
              </a:spcAft>
              <a:buSzPct val="150000"/>
              <a:buFont typeface="+mj-lt"/>
              <a:buAutoNum type="arabicPeriod"/>
            </a:pPr>
            <a:r>
              <a:rPr lang="en-GB" sz="900" dirty="0">
                <a:solidFill>
                  <a:schemeClr val="bg1"/>
                </a:solidFill>
                <a:latin typeface="Unilever Shilling"/>
                <a:cs typeface="Unilever Shilling" panose="020B0502020202020204" pitchFamily="34" charset="77"/>
              </a:rPr>
              <a:t>Your monthly payments are taken from your salary after tax has been paid. In some countries, local regulations means that the payment has to be made in a different way.</a:t>
            </a:r>
          </a:p>
          <a:p>
            <a:pPr marL="228600" indent="-228600">
              <a:spcAft>
                <a:spcPts val="600"/>
              </a:spcAft>
              <a:buSzPct val="150000"/>
              <a:buFont typeface="+mj-lt"/>
              <a:buAutoNum type="arabicPeriod"/>
            </a:pPr>
            <a:r>
              <a:rPr lang="en-GB" sz="900" dirty="0">
                <a:solidFill>
                  <a:schemeClr val="bg1"/>
                </a:solidFill>
                <a:latin typeface="Unilever Shilling" panose="020B0502020202020204" pitchFamily="34" charset="77"/>
                <a:cs typeface="Unilever Shilling" panose="020B0502020202020204" pitchFamily="34" charset="77"/>
              </a:rPr>
              <a:t>These monthly payments are used to purchase shares quarterly.</a:t>
            </a:r>
          </a:p>
          <a:p>
            <a:pPr marL="228600" indent="-228600">
              <a:spcAft>
                <a:spcPts val="600"/>
              </a:spcAft>
              <a:buSzPct val="150000"/>
              <a:buFont typeface="+mj-lt"/>
              <a:buAutoNum type="arabicPeriod"/>
            </a:pPr>
            <a:r>
              <a:rPr lang="en-GB" sz="900" dirty="0">
                <a:solidFill>
                  <a:schemeClr val="bg1"/>
                </a:solidFill>
                <a:latin typeface="Unilever Shilling" panose="020B0502020202020204" pitchFamily="34" charset="77"/>
                <a:cs typeface="Unilever Shilling" panose="020B0502020202020204" pitchFamily="34" charset="77"/>
              </a:rPr>
              <a:t>Once you have enrolled in SHARES, you are automatically re-enrolled each year, unless the minimum and maximum contribution in your local currency has changed.</a:t>
            </a:r>
          </a:p>
          <a:p>
            <a:pPr marL="228600" indent="-228600">
              <a:spcAft>
                <a:spcPts val="600"/>
              </a:spcAft>
              <a:buSzPct val="150000"/>
              <a:buFont typeface="+mj-lt"/>
              <a:buAutoNum type="arabicPeriod"/>
            </a:pPr>
            <a:r>
              <a:rPr lang="en-GB" sz="900" dirty="0">
                <a:solidFill>
                  <a:schemeClr val="bg1"/>
                </a:solidFill>
                <a:latin typeface="Unilever Shilling" panose="020B0502020202020204" pitchFamily="34" charset="77"/>
                <a:cs typeface="Unilever Shilling" panose="020B0502020202020204" pitchFamily="34" charset="77"/>
              </a:rPr>
              <a:t>If you want to change the amount you are investing in SHARES, you can do that once a year during the three-week enrolment period.</a:t>
            </a:r>
          </a:p>
          <a:p>
            <a:pPr marL="228600" indent="-228600">
              <a:spcAft>
                <a:spcPts val="600"/>
              </a:spcAft>
              <a:buSzPct val="150000"/>
              <a:buFont typeface="+mj-lt"/>
              <a:buAutoNum type="arabicPeriod"/>
            </a:pPr>
            <a:r>
              <a:rPr lang="en-GB" sz="900" dirty="0">
                <a:solidFill>
                  <a:schemeClr val="bg1"/>
                </a:solidFill>
                <a:latin typeface="Unilever Shilling" panose="020B0502020202020204" pitchFamily="34" charset="77"/>
                <a:cs typeface="Unilever Shilling" panose="020B0502020202020204" pitchFamily="34" charset="77"/>
              </a:rPr>
              <a:t>If you decide you want to stop taking part </a:t>
            </a:r>
            <a:br>
              <a:rPr lang="en-GB" sz="900" dirty="0">
                <a:solidFill>
                  <a:schemeClr val="bg1"/>
                </a:solidFill>
                <a:latin typeface="Unilever Shilling" panose="020B0502020202020204" pitchFamily="34" charset="77"/>
                <a:cs typeface="Unilever Shilling" panose="020B0502020202020204" pitchFamily="34" charset="77"/>
              </a:rPr>
            </a:br>
            <a:r>
              <a:rPr lang="en-GB" sz="900" dirty="0">
                <a:solidFill>
                  <a:schemeClr val="bg1"/>
                </a:solidFill>
                <a:latin typeface="Unilever Shilling" panose="020B0502020202020204" pitchFamily="34" charset="77"/>
                <a:cs typeface="Unilever Shilling" panose="020B0502020202020204" pitchFamily="34" charset="77"/>
              </a:rPr>
              <a:t>in SHARES, you can opt-out at any time.</a:t>
            </a:r>
          </a:p>
          <a:p>
            <a:pPr marL="228600" indent="-228600">
              <a:spcAft>
                <a:spcPts val="600"/>
              </a:spcAft>
              <a:buSzPct val="150000"/>
              <a:buFont typeface="+mj-lt"/>
              <a:buAutoNum type="arabicPeriod"/>
            </a:pPr>
            <a:r>
              <a:rPr lang="en-GB" sz="900" dirty="0">
                <a:solidFill>
                  <a:schemeClr val="bg1"/>
                </a:solidFill>
                <a:latin typeface="Unilever Shilling" panose="020B0502020202020204" pitchFamily="34" charset="77"/>
                <a:cs typeface="Unilever Shilling" panose="020B0502020202020204" pitchFamily="34" charset="77"/>
              </a:rPr>
              <a:t>If you decide you want to sell your Investment shares, you can do that at any time. But if you do this before the 3rd anniversary of the date you acquired them, you will lose your corresponding free Match shares. Please also note, you can only sell your Match shares, 3 years after acquiring the corresponding investment shares.</a:t>
            </a:r>
          </a:p>
        </p:txBody>
      </p:sp>
      <p:sp>
        <p:nvSpPr>
          <p:cNvPr id="12" name="object 38">
            <a:extLst>
              <a:ext uri="{FF2B5EF4-FFF2-40B4-BE49-F238E27FC236}">
                <a16:creationId xmlns:a16="http://schemas.microsoft.com/office/drawing/2014/main" id="{31F9B36C-4227-F64F-A4C8-F1DF2844D8A8}"/>
              </a:ext>
            </a:extLst>
          </p:cNvPr>
          <p:cNvSpPr txBox="1"/>
          <p:nvPr/>
        </p:nvSpPr>
        <p:spPr>
          <a:xfrm>
            <a:off x="3944798" y="4198781"/>
            <a:ext cx="2761177" cy="1120820"/>
          </a:xfrm>
          <a:prstGeom prst="rect">
            <a:avLst/>
          </a:prstGeom>
        </p:spPr>
        <p:txBody>
          <a:bodyPr vert="horz" wrap="square" lIns="0" tIns="12700" rIns="0" bIns="0" rtlCol="0">
            <a:spAutoFit/>
          </a:bodyPr>
          <a:lstStyle/>
          <a:p>
            <a:pPr marL="228600" indent="-228600">
              <a:buSzPct val="150000"/>
              <a:buFont typeface="+mj-lt"/>
              <a:buAutoNum type="arabicPeriod" startAt="9"/>
            </a:pPr>
            <a:r>
              <a:rPr lang="en-GB" sz="900">
                <a:solidFill>
                  <a:schemeClr val="bg1"/>
                </a:solidFill>
                <a:latin typeface="Unilever Shilling" panose="020B0502020202020204" pitchFamily="34" charset="77"/>
                <a:cs typeface="Unilever Shilling" panose="020B0502020202020204" pitchFamily="34" charset="77"/>
              </a:rPr>
              <a:t>If you leave Unilever, you have to stop investing in SHARES but you will still own all of the shares you purchased and any reinvested dividend shares you earned. And, Unilever will still give you your free Match Shares – provided you continue to hold the shares you purchased for at least 3 years after you acquire them.</a:t>
            </a:r>
          </a:p>
        </p:txBody>
      </p:sp>
      <p:sp>
        <p:nvSpPr>
          <p:cNvPr id="13" name="object 3">
            <a:extLst>
              <a:ext uri="{FF2B5EF4-FFF2-40B4-BE49-F238E27FC236}">
                <a16:creationId xmlns:a16="http://schemas.microsoft.com/office/drawing/2014/main" id="{A9B016A1-2AD9-2642-953F-8C3D14876E12}"/>
              </a:ext>
            </a:extLst>
          </p:cNvPr>
          <p:cNvSpPr txBox="1"/>
          <p:nvPr/>
        </p:nvSpPr>
        <p:spPr>
          <a:xfrm>
            <a:off x="4015922" y="5664641"/>
            <a:ext cx="2619716" cy="525144"/>
          </a:xfrm>
          <a:prstGeom prst="rect">
            <a:avLst/>
          </a:prstGeom>
        </p:spPr>
        <p:txBody>
          <a:bodyPr vert="horz" wrap="square" lIns="0" tIns="12065" rIns="0" bIns="0" rtlCol="0">
            <a:spAutoFit/>
          </a:bodyPr>
          <a:lstStyle/>
          <a:p>
            <a:pPr>
              <a:lnSpc>
                <a:spcPts val="2000"/>
              </a:lnSpc>
            </a:pPr>
            <a:r>
              <a:rPr lang="en-GB" b="1" spc="-25">
                <a:solidFill>
                  <a:schemeClr val="bg1"/>
                </a:solidFill>
                <a:latin typeface="Unilever Shilling Medium" panose="020B0502020202020204" pitchFamily="34" charset="77"/>
                <a:cs typeface="Unilever Shilling Medium" panose="020B0502020202020204" pitchFamily="34" charset="77"/>
              </a:rPr>
              <a:t>SHOULD I </a:t>
            </a:r>
            <a:br>
              <a:rPr lang="en-GB" b="1" spc="-25">
                <a:solidFill>
                  <a:schemeClr val="bg1"/>
                </a:solidFill>
                <a:latin typeface="Unilever Shilling Medium" panose="020B0502020202020204" pitchFamily="34" charset="77"/>
                <a:cs typeface="Unilever Shilling Medium" panose="020B0502020202020204" pitchFamily="34" charset="77"/>
              </a:rPr>
            </a:br>
            <a:r>
              <a:rPr lang="en-GB" b="1" spc="-25">
                <a:solidFill>
                  <a:schemeClr val="bg1"/>
                </a:solidFill>
                <a:latin typeface="Unilever Shilling Medium" panose="020B0502020202020204" pitchFamily="34" charset="77"/>
                <a:cs typeface="Unilever Shilling Medium" panose="020B0502020202020204" pitchFamily="34" charset="77"/>
              </a:rPr>
              <a:t>JOIN SHARES?</a:t>
            </a:r>
            <a:endParaRPr b="1">
              <a:solidFill>
                <a:schemeClr val="bg1"/>
              </a:solidFill>
              <a:latin typeface="Unilever Shilling Medium" panose="020B0502020202020204" pitchFamily="34" charset="77"/>
              <a:cs typeface="Unilever Shilling Medium" panose="020B0502020202020204" pitchFamily="34" charset="77"/>
            </a:endParaRPr>
          </a:p>
        </p:txBody>
      </p:sp>
      <p:sp>
        <p:nvSpPr>
          <p:cNvPr id="14" name="object 38">
            <a:extLst>
              <a:ext uri="{FF2B5EF4-FFF2-40B4-BE49-F238E27FC236}">
                <a16:creationId xmlns:a16="http://schemas.microsoft.com/office/drawing/2014/main" id="{DAC4A20C-084E-2E49-A040-7650EB1FEDE8}"/>
              </a:ext>
            </a:extLst>
          </p:cNvPr>
          <p:cNvSpPr txBox="1"/>
          <p:nvPr/>
        </p:nvSpPr>
        <p:spPr>
          <a:xfrm>
            <a:off x="4015920" y="6211903"/>
            <a:ext cx="2725439" cy="643766"/>
          </a:xfrm>
          <a:prstGeom prst="rect">
            <a:avLst/>
          </a:prstGeom>
        </p:spPr>
        <p:txBody>
          <a:bodyPr vert="horz" wrap="square" lIns="0" tIns="12700" rIns="0" bIns="0" rtlCol="0">
            <a:spAutoFit/>
          </a:bodyPr>
          <a:lstStyle/>
          <a:p>
            <a:pPr>
              <a:spcAft>
                <a:spcPts val="600"/>
              </a:spcAft>
            </a:pPr>
            <a:r>
              <a:rPr lang="en-GB" sz="900">
                <a:solidFill>
                  <a:schemeClr val="bg1"/>
                </a:solidFill>
                <a:latin typeface="Unilever Shilling" panose="020B0502020202020204" pitchFamily="34" charset="77"/>
                <a:cs typeface="Unilever Shilling" panose="020B0502020202020204" pitchFamily="34" charset="77"/>
              </a:rPr>
              <a:t>It is entirely your choice. We recommend talking to an independent financial advisor to discuss whether SHARES is the right choice for you.</a:t>
            </a:r>
          </a:p>
          <a:p>
            <a:r>
              <a:rPr lang="en-GB" sz="900" b="1">
                <a:solidFill>
                  <a:schemeClr val="bg1"/>
                </a:solidFill>
                <a:latin typeface="Unilever Shilling" panose="020B0502020202020204" pitchFamily="34" charset="77"/>
                <a:cs typeface="Unilever Shilling" panose="020B0502020202020204" pitchFamily="34" charset="77"/>
              </a:rPr>
              <a:t>Please turn over to see how to join SHARES.</a:t>
            </a:r>
            <a:endParaRPr lang="en-GB" sz="900">
              <a:solidFill>
                <a:schemeClr val="bg1"/>
              </a:solidFill>
              <a:latin typeface="Unilever Shilling" panose="020B0502020202020204" pitchFamily="34" charset="77"/>
              <a:cs typeface="Unilever Shilling" panose="020B0502020202020204" pitchFamily="34" charset="77"/>
            </a:endParaRPr>
          </a:p>
        </p:txBody>
      </p:sp>
      <p:sp>
        <p:nvSpPr>
          <p:cNvPr id="15" name="object 53">
            <a:extLst>
              <a:ext uri="{FF2B5EF4-FFF2-40B4-BE49-F238E27FC236}">
                <a16:creationId xmlns:a16="http://schemas.microsoft.com/office/drawing/2014/main" id="{9B73FE1E-137A-274E-A6B0-3191698A058B}"/>
              </a:ext>
            </a:extLst>
          </p:cNvPr>
          <p:cNvSpPr txBox="1"/>
          <p:nvPr/>
        </p:nvSpPr>
        <p:spPr>
          <a:xfrm>
            <a:off x="4639872" y="1753340"/>
            <a:ext cx="1204719" cy="1113125"/>
          </a:xfrm>
          <a:prstGeom prst="rect">
            <a:avLst/>
          </a:prstGeom>
        </p:spPr>
        <p:txBody>
          <a:bodyPr vert="horz" wrap="square" lIns="0" tIns="35560" rIns="0" bIns="0" rtlCol="0">
            <a:spAutoFit/>
          </a:bodyPr>
          <a:lstStyle/>
          <a:p>
            <a:pPr marR="5080" algn="ctr">
              <a:lnSpc>
                <a:spcPts val="2800"/>
              </a:lnSpc>
            </a:pPr>
            <a:r>
              <a:rPr lang="en-GB" sz="3200" b="1" spc="15">
                <a:solidFill>
                  <a:srgbClr val="0A67B2"/>
                </a:solidFill>
                <a:latin typeface="Unilever Shilling Medium" panose="020B0702020202020204" pitchFamily="34" charset="0"/>
                <a:cs typeface="Unilever Shilling Medium" panose="020B0702020202020204" pitchFamily="34" charset="0"/>
              </a:rPr>
              <a:t>BUY 3</a:t>
            </a:r>
          </a:p>
          <a:p>
            <a:pPr marR="5080" algn="ctr">
              <a:lnSpc>
                <a:spcPts val="2800"/>
              </a:lnSpc>
            </a:pPr>
            <a:r>
              <a:rPr lang="en-GB" sz="3200" b="1" spc="15">
                <a:solidFill>
                  <a:srgbClr val="0A67B2"/>
                </a:solidFill>
                <a:latin typeface="Unilever Shilling Medium" panose="020B0702020202020204" pitchFamily="34" charset="0"/>
                <a:cs typeface="Unilever Shilling Medium" panose="020B0702020202020204" pitchFamily="34" charset="0"/>
              </a:rPr>
              <a:t>GET 1</a:t>
            </a:r>
          </a:p>
          <a:p>
            <a:pPr marR="5080" algn="ctr">
              <a:lnSpc>
                <a:spcPts val="2800"/>
              </a:lnSpc>
            </a:pPr>
            <a:r>
              <a:rPr lang="en-GB" sz="3200" b="1" spc="15">
                <a:solidFill>
                  <a:srgbClr val="0A67B2"/>
                </a:solidFill>
                <a:latin typeface="Unilever Shilling Medium" panose="020B0702020202020204" pitchFamily="34" charset="0"/>
                <a:cs typeface="Unilever Shilling Medium" panose="020B0702020202020204" pitchFamily="34" charset="0"/>
              </a:rPr>
              <a:t>FREE</a:t>
            </a:r>
            <a:endParaRPr sz="3200">
              <a:latin typeface="Unilever Shilling Medium" panose="020B0702020202020204" pitchFamily="34" charset="0"/>
              <a:cs typeface="Unilever Shilling Medium" panose="020B0702020202020204" pitchFamily="34" charset="0"/>
            </a:endParaRPr>
          </a:p>
        </p:txBody>
      </p:sp>
    </p:spTree>
    <p:extLst>
      <p:ext uri="{BB962C8B-B14F-4D97-AF65-F5344CB8AC3E}">
        <p14:creationId xmlns:p14="http://schemas.microsoft.com/office/powerpoint/2010/main" val="23285272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2C6FEFB2A0F143A4227F729CA5B18A" ma:contentTypeVersion="20" ma:contentTypeDescription="Create a new document." ma:contentTypeScope="" ma:versionID="4f4038fe17191e0ffb39c623be1e5077">
  <xsd:schema xmlns:xsd="http://www.w3.org/2001/XMLSchema" xmlns:xs="http://www.w3.org/2001/XMLSchema" xmlns:p="http://schemas.microsoft.com/office/2006/metadata/properties" xmlns:ns1="http://schemas.microsoft.com/sharepoint/v3" xmlns:ns2="9148514a-6003-449a-9195-fad9cb1e3050" xmlns:ns3="da4d700c-fc60-4b14-b668-bd6ec7055fc8" xmlns:ns4="292d0dc2-e599-4ea9-b5ef-33bfd71295c7" targetNamespace="http://schemas.microsoft.com/office/2006/metadata/properties" ma:root="true" ma:fieldsID="5d2cfa92de59276bb5657ae90216149a" ns1:_="" ns2:_="" ns3:_="" ns4:_="">
    <xsd:import namespace="http://schemas.microsoft.com/sharepoint/v3"/>
    <xsd:import namespace="9148514a-6003-449a-9195-fad9cb1e3050"/>
    <xsd:import namespace="da4d700c-fc60-4b14-b668-bd6ec7055fc8"/>
    <xsd:import namespace="292d0dc2-e599-4ea9-b5ef-33bfd71295c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2:SharedWithUsers" minOccurs="0"/>
                <xsd:element ref="ns2:SharedWithDetails"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48514a-6003-449a-9195-fad9cb1e305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a4d700c-fc60-4b14-b668-bd6ec7055fc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b7f554e9-a963-4179-93d8-b97c197401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2d0dc2-e599-4ea9-b5ef-33bfd71295c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5a16a573-557e-4d0c-b490-5215351e8ace}" ma:internalName="TaxCatchAll" ma:showField="CatchAllData" ma:web="9148514a-6003-449a-9195-fad9cb1e30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292d0dc2-e599-4ea9-b5ef-33bfd71295c7" xsi:nil="true"/>
    <lcf76f155ced4ddcb4097134ff3c332f xmlns="da4d700c-fc60-4b14-b668-bd6ec7055fc8">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4134BC0-AF0E-4800-9477-9A5E517D20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148514a-6003-449a-9195-fad9cb1e3050"/>
    <ds:schemaRef ds:uri="da4d700c-fc60-4b14-b668-bd6ec7055fc8"/>
    <ds:schemaRef ds:uri="292d0dc2-e599-4ea9-b5ef-33bfd7129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8B9AC3-CCC1-4598-9E60-22C1C22C0A98}">
  <ds:schemaRefs>
    <ds:schemaRef ds:uri="http://schemas.microsoft.com/sharepoint/events"/>
  </ds:schemaRefs>
</ds:datastoreItem>
</file>

<file path=customXml/itemProps3.xml><?xml version="1.0" encoding="utf-8"?>
<ds:datastoreItem xmlns:ds="http://schemas.openxmlformats.org/officeDocument/2006/customXml" ds:itemID="{8219D5DF-247D-41B4-B531-601DD34AED8B}">
  <ds:schemaRefs>
    <ds:schemaRef ds:uri="http://schemas.microsoft.com/sharepoint/v3/contenttype/forms"/>
  </ds:schemaRefs>
</ds:datastoreItem>
</file>

<file path=customXml/itemProps4.xml><?xml version="1.0" encoding="utf-8"?>
<ds:datastoreItem xmlns:ds="http://schemas.openxmlformats.org/officeDocument/2006/customXml" ds:itemID="{8702DB20-9ECE-4F0A-AF1E-A9B7C09AAD37}">
  <ds:schemaRefs>
    <ds:schemaRef ds:uri="http://purl.org/dc/terms/"/>
    <ds:schemaRef ds:uri="292d0dc2-e599-4ea9-b5ef-33bfd71295c7"/>
    <ds:schemaRef ds:uri="http://schemas.openxmlformats.org/package/2006/metadata/core-properties"/>
    <ds:schemaRef ds:uri="http://schemas.microsoft.com/office/2006/documentManagement/types"/>
    <ds:schemaRef ds:uri="http://www.w3.org/XML/1998/namespace"/>
    <ds:schemaRef ds:uri="http://purl.org/dc/elements/1.1/"/>
    <ds:schemaRef ds:uri="5527ebe1-7f57-4f89-9999-da5fee981334"/>
    <ds:schemaRef ds:uri="http://schemas.microsoft.com/office/infopath/2007/PartnerControls"/>
    <ds:schemaRef ds:uri="9f2f33a1-f90e-44ee-8eb9-4a359bab7f13"/>
    <ds:schemaRef ds:uri="http://schemas.microsoft.com/office/2006/metadata/properties"/>
    <ds:schemaRef ds:uri="http://purl.org/dc/dcmitype/"/>
    <ds:schemaRef ds:uri="da4d700c-fc60-4b14-b668-bd6ec7055fc8"/>
    <ds:schemaRef ds:uri="http://schemas.microsoft.com/sharepoint/v3"/>
  </ds:schemaRefs>
</ds:datastoreItem>
</file>

<file path=docMetadata/LabelInfo.xml><?xml version="1.0" encoding="utf-8"?>
<clbl:labelList xmlns:clbl="http://schemas.microsoft.com/office/2020/mipLabelMetadata">
  <clbl:label id="{89db4e91-bad5-4fd0-9ca4-c06485916e3a}" enabled="1" method="Standard" siteId="{f66fae02-5d36-495b-bfe0-78a6ff9f8e6e}" removed="0"/>
</clbl:labelList>
</file>

<file path=docProps/app.xml><?xml version="1.0" encoding="utf-8"?>
<Properties xmlns="http://schemas.openxmlformats.org/officeDocument/2006/extended-properties" xmlns:vt="http://schemas.openxmlformats.org/officeDocument/2006/docPropsVTypes">
  <Template>Office Theme</Template>
  <TotalTime>5</TotalTime>
  <Words>774</Words>
  <Application>Microsoft Office PowerPoint</Application>
  <PresentationFormat>Custom</PresentationFormat>
  <Paragraphs>46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Unilever Shilling</vt:lpstr>
      <vt:lpstr>Unilever Shilling Medium</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Keeffe</dc:creator>
  <cp:lastModifiedBy>Brooks, Grace</cp:lastModifiedBy>
  <cp:revision>2</cp:revision>
  <dcterms:created xsi:type="dcterms:W3CDTF">2021-10-06T13:38:03Z</dcterms:created>
  <dcterms:modified xsi:type="dcterms:W3CDTF">2025-08-08T13:25:10Z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0x010100247F7690CBA53F4BB7B4E5B30CE97035</vt:lpwstr>
  </property>
  <property fmtid="{D5CDD505-2E9C-101B-9397-08002B2CF9AE}" pid="3" name="_dlc_DocIdItemGuid">
    <vt:lpwstr>1f77ed09-c39a-48a7-a0a8-1ce1605de811</vt:lpwstr>
  </property>
  <property fmtid="{D5CDD505-2E9C-101B-9397-08002B2CF9AE}" pid="4" name="MediaServiceImageTags">
    <vt:lpwstr/>
  </property>
</Properties>
</file>